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08"/>
  </p:normalViewPr>
  <p:slideViewPr>
    <p:cSldViewPr snapToGrid="0" snapToObjects="1">
      <p:cViewPr>
        <p:scale>
          <a:sx n="116" d="100"/>
          <a:sy n="116" d="100"/>
        </p:scale>
        <p:origin x="-1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719CD-383B-E645-8A0E-69AC06A25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5B3AD-4125-7F4E-8D5E-7DC4CA8E8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5DD4-F7C7-1E44-9FE5-462BA80DD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ED4CA-14AE-8E46-AC2E-8089A3A43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F9EF7-D7E9-B04B-B249-3290FDFC6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04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542D-CA27-FF40-98D2-C62EBC8CF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557E1-86A5-BC4A-95EC-799D42603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1B1C8-23C3-1041-832A-B666390A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1F679-8C11-DC48-9B9D-CB8AA2602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6876A-D0AF-0540-ACF0-791F7A52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8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AD9F1-C629-F141-A6CF-6EC941343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6480F-5F93-014C-912D-CDF58184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3E58D-EF61-7049-9254-A57684049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35447-BC11-6E4F-ADA7-32B751096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2F98F-AB3D-274C-9D25-62513ACBD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6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180D-343D-6F45-84E4-10D904D3E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09FA2-4901-B54B-BA1D-A25E19B01F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155CA-1D6D-5A4F-8D5D-5A9B1AA5F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C6E38-0546-F149-927C-01467A2B5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83D9D-7770-8640-8DB9-FCD0C8C43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E29B9-DCFC-9244-A0ED-843A40C95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08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08AAE-04B9-9647-A706-E8FAB16F8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942-3B67-9640-BE55-DBFB66099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AE43D-2CDB-9B4E-B2DB-671ED0991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CA117-F47C-8945-AA94-F871F195A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6CB089-20C3-A849-B447-A1F7411A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C6AFD-B0C6-B844-A7E3-010D4F48A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AB0D09-48F1-0A49-B64E-00BF1C5C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903170-A0A4-E44A-A63B-EB561E271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5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CFCE7-8E0C-4D4E-BCE8-BB35FC789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1C412-D5DD-E849-9D70-2288A3B5F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2E291-834D-EF41-877E-6F7F97155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8B636-0E93-E044-9209-C5E9B8CE7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C4699F-D351-354C-AF5A-0E69134A6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2ACC57-17A1-0A4F-B12F-A4D0BDDBD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76191-B872-544F-BAAE-D9F5094FB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10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DFF7-1DC1-B949-8857-A4A591C90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9D71E-D27C-D14F-B462-2D063C7ED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6E37F-40D9-5247-AEDE-100755B6E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7EB7-9EA7-734D-8892-F5A92A38C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46E8A1-A1F5-A04D-95B6-51B70534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FE684-7F22-114D-82A2-0E90D47C9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3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8AFC7-BB17-484B-90BC-60EE27B4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12225B-7B12-5240-BCAB-FE5A87BEAC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902F0-2BE3-B646-9A27-C3DDF509B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EDED3-F554-BA42-9EB9-3F2EDB0DC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1D3A6-F6E6-FB4D-9C97-87359DF3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179A2-7BC0-3F41-AD63-815AD129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8B821-278F-D340-A84E-8650AC5F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A83D0-1CF1-8146-8F42-6C53679B7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2DEFD-3B14-014F-BF66-3A7E7B13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2AD83-709E-9544-9A2B-208B36A6B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0A1D7-C763-3349-808D-1FD7DFD8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2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A71526-EB24-8F46-8165-7E393DEFF2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911E7C-483D-7C44-ABAE-18A19EEEC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603F9-AF1A-5B47-BC8A-CBEE681B5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1BBEF-C508-7D4C-9E85-52ECDF4FF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CC843-2C31-CA45-93F9-3AE0ECB30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2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32CEE0-2147-004B-935B-C3EA1F592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31A93-0759-A94E-A631-28246F456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B3886-2781-7A43-B772-CD8C96BC9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09ADA-BF12-0040-9629-80AFDB037814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E24C0-05DF-F94F-A5E5-D4342C111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B48AD-F11B-B849-A36C-7D1965CAD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13D5B-460D-8444-8A4A-DC0EDB72B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9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8D5D1E-3F59-8749-A14A-78793AE246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746017"/>
              </p:ext>
            </p:extLst>
          </p:nvPr>
        </p:nvGraphicFramePr>
        <p:xfrm>
          <a:off x="846462" y="917347"/>
          <a:ext cx="10499076" cy="5367158"/>
        </p:xfrm>
        <a:graphic>
          <a:graphicData uri="http://schemas.openxmlformats.org/drawingml/2006/table">
            <a:tbl>
              <a:tblPr/>
              <a:tblGrid>
                <a:gridCol w="1817783">
                  <a:extLst>
                    <a:ext uri="{9D8B030D-6E8A-4147-A177-3AD203B41FA5}">
                      <a16:colId xmlns:a16="http://schemas.microsoft.com/office/drawing/2014/main" val="2867622776"/>
                    </a:ext>
                  </a:extLst>
                </a:gridCol>
                <a:gridCol w="1013552">
                  <a:extLst>
                    <a:ext uri="{9D8B030D-6E8A-4147-A177-3AD203B41FA5}">
                      <a16:colId xmlns:a16="http://schemas.microsoft.com/office/drawing/2014/main" val="2363723901"/>
                    </a:ext>
                  </a:extLst>
                </a:gridCol>
                <a:gridCol w="1057619">
                  <a:extLst>
                    <a:ext uri="{9D8B030D-6E8A-4147-A177-3AD203B41FA5}">
                      <a16:colId xmlns:a16="http://schemas.microsoft.com/office/drawing/2014/main" val="224408910"/>
                    </a:ext>
                  </a:extLst>
                </a:gridCol>
                <a:gridCol w="980501">
                  <a:extLst>
                    <a:ext uri="{9D8B030D-6E8A-4147-A177-3AD203B41FA5}">
                      <a16:colId xmlns:a16="http://schemas.microsoft.com/office/drawing/2014/main" val="3140187642"/>
                    </a:ext>
                  </a:extLst>
                </a:gridCol>
                <a:gridCol w="1255923">
                  <a:extLst>
                    <a:ext uri="{9D8B030D-6E8A-4147-A177-3AD203B41FA5}">
                      <a16:colId xmlns:a16="http://schemas.microsoft.com/office/drawing/2014/main" val="203663402"/>
                    </a:ext>
                  </a:extLst>
                </a:gridCol>
                <a:gridCol w="1277957">
                  <a:extLst>
                    <a:ext uri="{9D8B030D-6E8A-4147-A177-3AD203B41FA5}">
                      <a16:colId xmlns:a16="http://schemas.microsoft.com/office/drawing/2014/main" val="347646180"/>
                    </a:ext>
                  </a:extLst>
                </a:gridCol>
                <a:gridCol w="1156771">
                  <a:extLst>
                    <a:ext uri="{9D8B030D-6E8A-4147-A177-3AD203B41FA5}">
                      <a16:colId xmlns:a16="http://schemas.microsoft.com/office/drawing/2014/main" val="3576294883"/>
                    </a:ext>
                  </a:extLst>
                </a:gridCol>
                <a:gridCol w="1013552">
                  <a:extLst>
                    <a:ext uri="{9D8B030D-6E8A-4147-A177-3AD203B41FA5}">
                      <a16:colId xmlns:a16="http://schemas.microsoft.com/office/drawing/2014/main" val="510505108"/>
                    </a:ext>
                  </a:extLst>
                </a:gridCol>
                <a:gridCol w="925418">
                  <a:extLst>
                    <a:ext uri="{9D8B030D-6E8A-4147-A177-3AD203B41FA5}">
                      <a16:colId xmlns:a16="http://schemas.microsoft.com/office/drawing/2014/main" val="1704986222"/>
                    </a:ext>
                  </a:extLst>
                </a:gridCol>
              </a:tblGrid>
              <a:tr h="3287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USE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Flavor-ettes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Pell-ettes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Flavor-lites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Flavor Islands/dry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Flavor Islands/wet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Flav-r-grains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Season-ettes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0066A4"/>
                          </a:solidFill>
                          <a:effectLst/>
                        </a:rPr>
                        <a:t>PepR</a:t>
                      </a:r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208510"/>
                  </a:ext>
                </a:extLst>
              </a:tr>
              <a:tr h="7738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Bakery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(breads, muffins, donuts, bagels,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dry mixes, batters, refrigerated dough)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182996"/>
                  </a:ext>
                </a:extLst>
              </a:tr>
              <a:tr h="4029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Bars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(granola, nutrition, sports)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446670"/>
                  </a:ext>
                </a:extLst>
              </a:tr>
              <a:tr h="4029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Cereals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(RTE, hot, bars, toppings)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491368"/>
                  </a:ext>
                </a:extLst>
              </a:tr>
              <a:tr h="180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>
                          <a:effectLst/>
                          <a:latin typeface="inherit"/>
                        </a:rPr>
                        <a:t>Confectionery</a:t>
                      </a:r>
                      <a:endParaRPr lang="en-US" sz="10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838810"/>
                  </a:ext>
                </a:extLst>
              </a:tr>
              <a:tr h="526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Dairy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(ice cream, frozen novelties, toppings)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060360"/>
                  </a:ext>
                </a:extLst>
              </a:tr>
              <a:tr h="180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Extrusions</a:t>
                      </a:r>
                      <a:endParaRPr lang="en-US" sz="10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710990"/>
                  </a:ext>
                </a:extLst>
              </a:tr>
              <a:tr h="180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Food Service</a:t>
                      </a:r>
                      <a:endParaRPr lang="en-US" sz="10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305785"/>
                  </a:ext>
                </a:extLst>
              </a:tr>
              <a:tr h="180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Pet Foods</a:t>
                      </a:r>
                      <a:endParaRPr lang="en-US" sz="10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508814"/>
                  </a:ext>
                </a:extLst>
              </a:tr>
              <a:tr h="897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Prepared/Frozen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(pancakes, waffles, toaster pastries,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entrees, pizza, potatoes, sausage)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832907"/>
                  </a:ext>
                </a:extLst>
              </a:tr>
              <a:tr h="578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>
                          <a:effectLst/>
                          <a:latin typeface="inherit"/>
                        </a:rPr>
                        <a:t>Snack Foods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(chips, crackers, popcorn balls,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pretzels, pudding)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321674"/>
                  </a:ext>
                </a:extLst>
              </a:tr>
              <a:tr h="279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>
                          <a:effectLst/>
                          <a:latin typeface="inherit"/>
                        </a:rPr>
                        <a:t>Spices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(seasoning blends)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75233"/>
                  </a:ext>
                </a:extLst>
              </a:tr>
              <a:tr h="180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dirty="0">
                          <a:effectLst/>
                          <a:latin typeface="inherit"/>
                        </a:rPr>
                        <a:t>Tortillas</a:t>
                      </a:r>
                      <a:endParaRPr lang="en-US" sz="1000" dirty="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>
                        <a:effectLst/>
                      </a:endParaRP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●</a:t>
                      </a:r>
                    </a:p>
                  </a:txBody>
                  <a:tcPr marL="34550" marR="34550" marT="19743" marB="19743" anchor="ctr">
                    <a:lnL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894503"/>
                  </a:ext>
                </a:extLst>
              </a:tr>
            </a:tbl>
          </a:graphicData>
        </a:graphic>
      </p:graphicFrame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48E164A-15C4-654E-AEF7-F61F1DD8C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62" y="126770"/>
            <a:ext cx="2115468" cy="6138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F22D55-5B52-F648-90F4-E3D6D2EF8160}"/>
              </a:ext>
            </a:extLst>
          </p:cNvPr>
          <p:cNvSpPr txBox="1"/>
          <p:nvPr/>
        </p:nvSpPr>
        <p:spPr>
          <a:xfrm>
            <a:off x="7877060" y="278946"/>
            <a:ext cx="4219460" cy="46166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US" sz="2400" dirty="0"/>
              <a:t>Inclusion Application Chart </a:t>
            </a:r>
          </a:p>
        </p:txBody>
      </p:sp>
    </p:spTree>
    <p:extLst>
      <p:ext uri="{BB962C8B-B14F-4D97-AF65-F5344CB8AC3E}">
        <p14:creationId xmlns:p14="http://schemas.microsoft.com/office/powerpoint/2010/main" val="2485989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166</Words>
  <Application>Microsoft Macintosh PowerPoint</Application>
  <PresentationFormat>Widescreen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inherit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Nicholas</dc:creator>
  <cp:lastModifiedBy>Paul Nicholas</cp:lastModifiedBy>
  <cp:revision>2</cp:revision>
  <dcterms:created xsi:type="dcterms:W3CDTF">2020-09-02T14:45:38Z</dcterms:created>
  <dcterms:modified xsi:type="dcterms:W3CDTF">2020-09-02T15:21:50Z</dcterms:modified>
</cp:coreProperties>
</file>